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sldIdLst>
    <p:sldId id="256" r:id="rId2"/>
    <p:sldId id="739" r:id="rId3"/>
    <p:sldId id="740" r:id="rId4"/>
    <p:sldId id="741" r:id="rId5"/>
    <p:sldId id="742" r:id="rId6"/>
    <p:sldId id="743" r:id="rId7"/>
    <p:sldId id="744" r:id="rId8"/>
    <p:sldId id="745" r:id="rId9"/>
    <p:sldId id="82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43154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234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41780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94863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9963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1322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65257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6749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94308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8EC2C-A19A-4BAE-A697-8C011E315DA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80ACF3-A702-4972-AD5A-751857CD1D30}" type="datetime1">
              <a:rPr lang="en-US"/>
              <a:pPr>
                <a:defRPr/>
              </a:pPr>
              <a:t>7/20/2021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0620D4E-1FE7-4FF1-AE6E-047795D4D4C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5CF8684-2F61-4250-B3B7-BF176CF097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fld id="{6135F4C3-332E-48EC-AB6C-83DDD827DF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7895159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_User Screens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2C73118-87BC-428F-BDD3-54CDC1953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49E0A5C-1FFD-48E9-A186-829CD9DD4558}" type="datetime1">
              <a:rPr lang="en-US"/>
              <a:pPr>
                <a:defRPr/>
              </a:pPr>
              <a:t>7/20/2021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140CEEB-B3C8-4B07-97A6-FCCFA4981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1B1360A-1837-4996-8B33-EDF15D4FB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6FF857-0828-4C0C-8155-2449051575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9363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7301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9565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238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328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8384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83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490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558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8B2C6E-713F-46EA-B239-38298ACDF2F6}" type="datetimeFigureOut">
              <a:rPr lang="en-IN" smtClean="0"/>
              <a:t>20-07-2021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658F61A-9EDB-4B35-A98B-3F539FA075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60780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>
            <a:extLst>
              <a:ext uri="{FF2B5EF4-FFF2-40B4-BE49-F238E27FC236}">
                <a16:creationId xmlns:a16="http://schemas.microsoft.com/office/drawing/2014/main" id="{EFBDC555-C290-4E94-BBB1-79EF99914D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6268B79B-2D36-4E36-BB17-CCEE219A7D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7192108" y="3147646"/>
            <a:ext cx="3543300" cy="3547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B1DC4ADA-9BF6-4EFF-A6A9-8FFA648463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1974" y="2233246"/>
            <a:ext cx="8524875" cy="91440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sz="4000" dirty="0">
                <a:latin typeface="Calibri" panose="020F0502020204030204" pitchFamily="34" charset="0"/>
                <a:cs typeface="Arial" panose="020B0604020202020204" pitchFamily="34" charset="0"/>
              </a:rPr>
              <a:t>Big Data and Analytics : Fundamentals</a:t>
            </a:r>
          </a:p>
        </p:txBody>
      </p:sp>
    </p:spTree>
    <p:extLst>
      <p:ext uri="{BB962C8B-B14F-4D97-AF65-F5344CB8AC3E}">
        <p14:creationId xmlns:p14="http://schemas.microsoft.com/office/powerpoint/2010/main" val="479285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Title 1">
            <a:extLst>
              <a:ext uri="{FF2B5EF4-FFF2-40B4-BE49-F238E27FC236}">
                <a16:creationId xmlns:a16="http://schemas.microsoft.com/office/drawing/2014/main" id="{8D0F22A3-C3B6-4BC9-B7B7-F387E816A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255" y="646545"/>
            <a:ext cx="10131425" cy="98521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latin typeface="Calibri" panose="020F050202020403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E965A71-A23E-4BF6-BE6E-1459DB982F95}"/>
              </a:ext>
            </a:extLst>
          </p:cNvPr>
          <p:cNvSpPr txBox="1">
            <a:spLocks/>
          </p:cNvSpPr>
          <p:nvPr/>
        </p:nvSpPr>
        <p:spPr>
          <a:xfrm>
            <a:off x="685800" y="1736003"/>
            <a:ext cx="10369550" cy="4818063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3200" dirty="0">
                <a:latin typeface="Calibri" panose="020F0502020204030204" pitchFamily="34" charset="0"/>
                <a:cs typeface="Arial" panose="020B0604020202020204" pitchFamily="34" charset="0"/>
              </a:rPr>
              <a:t>What is Big Data? </a:t>
            </a:r>
          </a:p>
          <a:p>
            <a:r>
              <a:rPr lang="en-US" altLang="en-US" sz="3200" dirty="0">
                <a:latin typeface="Calibri" panose="020F0502020204030204" pitchFamily="34" charset="0"/>
                <a:cs typeface="Arial" panose="020B0604020202020204" pitchFamily="34" charset="0"/>
              </a:rPr>
              <a:t>What are the uses of Big Data?</a:t>
            </a:r>
          </a:p>
          <a:p>
            <a:r>
              <a:rPr lang="en-US" altLang="en-US" sz="3200" dirty="0">
                <a:latin typeface="Calibri" panose="020F0502020204030204" pitchFamily="34" charset="0"/>
                <a:cs typeface="Arial" panose="020B0604020202020204" pitchFamily="34" charset="0"/>
              </a:rPr>
              <a:t>Architecture of Big Data</a:t>
            </a:r>
          </a:p>
          <a:p>
            <a:r>
              <a:rPr lang="en-US" altLang="en-US" sz="3200" dirty="0">
                <a:latin typeface="Calibri" panose="020F0502020204030204" pitchFamily="34" charset="0"/>
                <a:cs typeface="Arial" panose="020B0604020202020204" pitchFamily="34" charset="0"/>
              </a:rPr>
              <a:t>Two Big Technologies in the Big Data Ecosystem</a:t>
            </a:r>
          </a:p>
          <a:p>
            <a:pPr lvl="1"/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Apache Hadoop and its Usages</a:t>
            </a:r>
          </a:p>
          <a:p>
            <a:pPr lvl="1"/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Apache Spark Usages</a:t>
            </a:r>
          </a:p>
          <a:p>
            <a:pPr lvl="1"/>
            <a:endParaRPr lang="en-US" altLang="en-US" sz="2400" dirty="0">
              <a:latin typeface="Calibri" panose="020F0502020204030204" pitchFamily="34" charset="0"/>
              <a:cs typeface="Arial" panose="020B0604020202020204" pitchFamily="34" charset="0"/>
            </a:endParaRPr>
          </a:p>
          <a:p>
            <a:endParaRPr lang="en-US" altLang="en-US" sz="2800" dirty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0E37449-F734-45D1-A2EC-1FC3FF869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750" cy="430887"/>
          </a:xfrm>
        </p:spPr>
        <p:txBody>
          <a:bodyPr>
            <a:noAutofit/>
          </a:bodyPr>
          <a:lstStyle/>
          <a:p>
            <a:r>
              <a:rPr lang="en-US" altLang="en-US" sz="4000" dirty="0">
                <a:latin typeface="Calibri" panose="020F0502020204030204" pitchFamily="34" charset="0"/>
                <a:cs typeface="Arial" panose="020B0604020202020204" pitchFamily="34" charset="0"/>
              </a:rPr>
              <a:t>What is Big data</a:t>
            </a:r>
            <a:endParaRPr lang="en-US" altLang="en-US" sz="4400" dirty="0">
              <a:solidFill>
                <a:srgbClr val="FFC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CBF5A5F-D05B-4059-8A83-170E86039358}"/>
              </a:ext>
            </a:extLst>
          </p:cNvPr>
          <p:cNvSpPr txBox="1">
            <a:spLocks/>
          </p:cNvSpPr>
          <p:nvPr/>
        </p:nvSpPr>
        <p:spPr>
          <a:xfrm>
            <a:off x="685800" y="1357312"/>
            <a:ext cx="10369550" cy="4818063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Big Data is a loosely defined term used to describe data sets so large and complex that they become awkward to work with using standard software in a tolerable elapsed time</a:t>
            </a:r>
          </a:p>
          <a:p>
            <a:pPr lvl="1"/>
            <a:r>
              <a:rPr lang="en-US" altLang="en-US" sz="2000" dirty="0">
                <a:latin typeface="Calibri" panose="020F0502020204030204" pitchFamily="34" charset="0"/>
                <a:cs typeface="Arial" panose="020B0604020202020204" pitchFamily="34" charset="0"/>
              </a:rPr>
              <a:t>Big data "size" is a constantly moving target, ranging from a few dozen terabytes to many petabytes of data</a:t>
            </a:r>
          </a:p>
          <a:p>
            <a:pPr lvl="1"/>
            <a:r>
              <a:rPr lang="en-US" altLang="en-US" sz="2000" dirty="0">
                <a:latin typeface="Calibri" panose="020F0502020204030204" pitchFamily="34" charset="0"/>
                <a:cs typeface="Arial" panose="020B0604020202020204" pitchFamily="34" charset="0"/>
              </a:rPr>
              <a:t>In the past three years, 90% of all recorded data has been generated</a:t>
            </a:r>
          </a:p>
          <a:p>
            <a:r>
              <a:rPr lang="en-US" altLang="en-US" sz="2200" dirty="0">
                <a:latin typeface="Calibri" panose="020F0502020204030204" pitchFamily="34" charset="0"/>
                <a:cs typeface="Arial" panose="020B0604020202020204" pitchFamily="34" charset="0"/>
              </a:rPr>
              <a:t>Every 60 seconds:</a:t>
            </a:r>
          </a:p>
          <a:p>
            <a:pPr lvl="1"/>
            <a:r>
              <a:rPr lang="en-US" altLang="en-US" sz="2000" dirty="0">
                <a:latin typeface="Calibri" panose="020F0502020204030204" pitchFamily="34" charset="0"/>
                <a:cs typeface="Arial" panose="020B0604020202020204" pitchFamily="34" charset="0"/>
              </a:rPr>
              <a:t>100,000 tweets</a:t>
            </a:r>
          </a:p>
          <a:p>
            <a:pPr lvl="1"/>
            <a:r>
              <a:rPr lang="en-US" altLang="en-US" sz="2000" dirty="0">
                <a:latin typeface="Calibri" panose="020F0502020204030204" pitchFamily="34" charset="0"/>
                <a:cs typeface="Arial" panose="020B0604020202020204" pitchFamily="34" charset="0"/>
              </a:rPr>
              <a:t>2.4 million Google searches</a:t>
            </a:r>
          </a:p>
          <a:p>
            <a:pPr lvl="1"/>
            <a:r>
              <a:rPr lang="en-US" altLang="en-US" sz="2000" dirty="0">
                <a:latin typeface="Calibri" panose="020F0502020204030204" pitchFamily="34" charset="0"/>
                <a:cs typeface="Arial" panose="020B0604020202020204" pitchFamily="34" charset="0"/>
              </a:rPr>
              <a:t>11 million instant messages</a:t>
            </a:r>
          </a:p>
          <a:p>
            <a:pPr lvl="1"/>
            <a:r>
              <a:rPr lang="en-US" altLang="en-US" sz="2000" dirty="0">
                <a:latin typeface="Calibri" panose="020F0502020204030204" pitchFamily="34" charset="0"/>
                <a:cs typeface="Arial" panose="020B0604020202020204" pitchFamily="34" charset="0"/>
              </a:rPr>
              <a:t>170 million email messages</a:t>
            </a:r>
          </a:p>
          <a:p>
            <a:pPr lvl="1"/>
            <a:r>
              <a:rPr lang="en-US" altLang="en-US" sz="2000" dirty="0">
                <a:latin typeface="Calibri" panose="020F0502020204030204" pitchFamily="34" charset="0"/>
                <a:cs typeface="Arial" panose="020B0604020202020204" pitchFamily="34" charset="0"/>
              </a:rPr>
              <a:t>1,800 TB of data</a:t>
            </a:r>
          </a:p>
        </p:txBody>
      </p:sp>
    </p:spTree>
    <p:extLst>
      <p:ext uri="{BB962C8B-B14F-4D97-AF65-F5344CB8AC3E}">
        <p14:creationId xmlns:p14="http://schemas.microsoft.com/office/powerpoint/2010/main" val="1171105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5">
            <a:extLst>
              <a:ext uri="{FF2B5EF4-FFF2-40B4-BE49-F238E27FC236}">
                <a16:creationId xmlns:a16="http://schemas.microsoft.com/office/drawing/2014/main" id="{EE7BA433-E472-4A73-9435-D0902CC9DC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03" b="128"/>
          <a:stretch>
            <a:fillRect/>
          </a:stretch>
        </p:blipFill>
        <p:spPr bwMode="auto">
          <a:xfrm>
            <a:off x="590551" y="1271588"/>
            <a:ext cx="5505450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6">
            <a:extLst>
              <a:ext uri="{FF2B5EF4-FFF2-40B4-BE49-F238E27FC236}">
                <a16:creationId xmlns:a16="http://schemas.microsoft.com/office/drawing/2014/main" id="{A6313AC2-9A0E-434B-80D3-C33B2C7F81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650" y="1271588"/>
            <a:ext cx="5556250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F07636B2-898A-4553-AE92-0AA3EA6EC9F0}"/>
              </a:ext>
            </a:extLst>
          </p:cNvPr>
          <p:cNvSpPr txBox="1">
            <a:spLocks/>
          </p:cNvSpPr>
          <p:nvPr/>
        </p:nvSpPr>
        <p:spPr bwMode="auto">
          <a:xfrm>
            <a:off x="7527330" y="762332"/>
            <a:ext cx="2934889" cy="535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914400" eaLnBrk="1" hangingPunct="1">
              <a:lnSpc>
                <a:spcPct val="90000"/>
              </a:lnSpc>
            </a:pPr>
            <a:r>
              <a:rPr lang="en-US" altLang="en-US" sz="3200" b="1" dirty="0">
                <a:solidFill>
                  <a:srgbClr val="92D050"/>
                </a:solidFill>
                <a:latin typeface="+mj-lt"/>
              </a:rPr>
              <a:t>Manhattan Taxis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02562B-F586-4159-9B90-56A3131BA3CE}"/>
              </a:ext>
            </a:extLst>
          </p:cNvPr>
          <p:cNvSpPr/>
          <p:nvPr/>
        </p:nvSpPr>
        <p:spPr>
          <a:xfrm>
            <a:off x="2043510" y="759857"/>
            <a:ext cx="25995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rgbClr val="92D050"/>
                </a:solidFill>
                <a:latin typeface="+mj-lt"/>
                <a:ea typeface="+mn-ea"/>
              </a:rPr>
              <a:t>NYC Taxis Report</a:t>
            </a:r>
            <a:endParaRPr lang="en-US" sz="3200" b="1" dirty="0">
              <a:solidFill>
                <a:srgbClr val="92D050"/>
              </a:solidFill>
              <a:latin typeface="+mj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23942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E9DF3-CD8F-496E-A30A-FFCFED8B78E3}"/>
              </a:ext>
            </a:extLst>
          </p:cNvPr>
          <p:cNvSpPr txBox="1">
            <a:spLocks/>
          </p:cNvSpPr>
          <p:nvPr/>
        </p:nvSpPr>
        <p:spPr>
          <a:xfrm>
            <a:off x="911225" y="483488"/>
            <a:ext cx="10826750" cy="115134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en-US" sz="4400" dirty="0">
                <a:latin typeface="Calibri" panose="020F0502020204030204" pitchFamily="34" charset="0"/>
                <a:cs typeface="Arial" panose="020B0604020202020204" pitchFamily="34" charset="0"/>
              </a:rPr>
              <a:t>Big data</a:t>
            </a:r>
            <a:br>
              <a:rPr lang="en-US" altLang="en-US" sz="3200" dirty="0">
                <a:latin typeface="Calibri" panose="020F0502020204030204" pitchFamily="34" charset="0"/>
                <a:cs typeface="Arial" panose="020B0604020202020204" pitchFamily="34" charset="0"/>
              </a:rPr>
            </a:br>
            <a:r>
              <a:rPr lang="en-US" altLang="en-US" sz="4000" dirty="0">
                <a:solidFill>
                  <a:srgbClr val="FFC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What techniques are applied to handle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59944-1F6E-4504-8AB8-3F54EDABD82E}"/>
              </a:ext>
            </a:extLst>
          </p:cNvPr>
          <p:cNvSpPr txBox="1">
            <a:spLocks/>
          </p:cNvSpPr>
          <p:nvPr/>
        </p:nvSpPr>
        <p:spPr>
          <a:xfrm>
            <a:off x="911225" y="2013527"/>
            <a:ext cx="10369550" cy="3560885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>
                <a:solidFill>
                  <a:srgbClr val="FFC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Data distribution </a:t>
            </a:r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– large datasets are split into smaller datasets and distributed across a collection of machines</a:t>
            </a:r>
          </a:p>
          <a:p>
            <a:r>
              <a:rPr lang="en-US" altLang="en-US" sz="2400" dirty="0">
                <a:solidFill>
                  <a:srgbClr val="FFC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Parallel processing </a:t>
            </a:r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– using a collection of machines to process the smaller datasets, combining the partial results together</a:t>
            </a:r>
          </a:p>
          <a:p>
            <a:r>
              <a:rPr lang="en-US" altLang="en-US" sz="2400" dirty="0">
                <a:solidFill>
                  <a:srgbClr val="FFC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Fault tolerance </a:t>
            </a:r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– making copies of the partitioned data to ensure that if a machine fails, the dataset can still be processed</a:t>
            </a:r>
          </a:p>
          <a:p>
            <a:r>
              <a:rPr lang="en-US" altLang="en-US" sz="2400" dirty="0">
                <a:solidFill>
                  <a:srgbClr val="FFC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Commodity hardware </a:t>
            </a:r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– using standard hardware that is not dependent upon exotic architectures, topologies, or data storage (e.g., RAID)</a:t>
            </a:r>
          </a:p>
          <a:p>
            <a:r>
              <a:rPr lang="en-US" altLang="en-US" sz="2400" dirty="0">
                <a:solidFill>
                  <a:srgbClr val="FFC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Scalability</a:t>
            </a:r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 – algorithms and frameworks that can be easily scaled to run on larger collections of machines in order to address larger datasets</a:t>
            </a:r>
          </a:p>
        </p:txBody>
      </p:sp>
    </p:spTree>
    <p:extLst>
      <p:ext uri="{BB962C8B-B14F-4D97-AF65-F5344CB8AC3E}">
        <p14:creationId xmlns:p14="http://schemas.microsoft.com/office/powerpoint/2010/main" val="3728669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adoop Ecosystem - Edureka">
            <a:extLst>
              <a:ext uri="{FF2B5EF4-FFF2-40B4-BE49-F238E27FC236}">
                <a16:creationId xmlns:a16="http://schemas.microsoft.com/office/drawing/2014/main" id="{89D3CB28-D226-4EE8-9F4D-49F9E3CE2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855" y="1080655"/>
            <a:ext cx="9208654" cy="5511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F98CCF9-6063-4FFE-AEAD-64594FABAD34}"/>
              </a:ext>
            </a:extLst>
          </p:cNvPr>
          <p:cNvSpPr txBox="1">
            <a:spLocks/>
          </p:cNvSpPr>
          <p:nvPr/>
        </p:nvSpPr>
        <p:spPr>
          <a:xfrm>
            <a:off x="565727" y="348817"/>
            <a:ext cx="10826750" cy="731838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en-US" sz="4000" dirty="0">
                <a:latin typeface="Calibri" panose="020F0502020204030204" pitchFamily="34" charset="0"/>
                <a:cs typeface="Arial" panose="020B0604020202020204" pitchFamily="34" charset="0"/>
              </a:rPr>
              <a:t>Architecture of Big Data</a:t>
            </a:r>
          </a:p>
        </p:txBody>
      </p:sp>
    </p:spTree>
    <p:extLst>
      <p:ext uri="{BB962C8B-B14F-4D97-AF65-F5344CB8AC3E}">
        <p14:creationId xmlns:p14="http://schemas.microsoft.com/office/powerpoint/2010/main" val="3279775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2630CF7-DC75-4224-BFBD-D9ABF74168AC}"/>
              </a:ext>
            </a:extLst>
          </p:cNvPr>
          <p:cNvSpPr txBox="1">
            <a:spLocks/>
          </p:cNvSpPr>
          <p:nvPr/>
        </p:nvSpPr>
        <p:spPr>
          <a:xfrm>
            <a:off x="685800" y="682625"/>
            <a:ext cx="10826750" cy="36988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en-US" sz="4400" b="1" dirty="0">
                <a:cs typeface="Arial" panose="020B0604020202020204" pitchFamily="34" charset="0"/>
              </a:rPr>
              <a:t>Apache Hadoop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BED09A8B-12A0-4894-AC3E-D116C21FDA29}"/>
              </a:ext>
            </a:extLst>
          </p:cNvPr>
          <p:cNvSpPr txBox="1">
            <a:spLocks/>
          </p:cNvSpPr>
          <p:nvPr/>
        </p:nvSpPr>
        <p:spPr>
          <a:xfrm>
            <a:off x="685800" y="1514763"/>
            <a:ext cx="10369550" cy="3429000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800" dirty="0">
                <a:latin typeface="Calibri" panose="020F0502020204030204" pitchFamily="34" charset="0"/>
                <a:cs typeface="Arial" panose="020B0604020202020204" pitchFamily="34" charset="0"/>
              </a:rPr>
              <a:t>Hadoop is a scalable open source framework for the distributed processing of extremely large data sets on clusters of commodity hardware</a:t>
            </a:r>
          </a:p>
          <a:p>
            <a:pPr lvl="1"/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Maintained by the Apache Software Foundation</a:t>
            </a:r>
          </a:p>
          <a:p>
            <a:pPr lvl="1"/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Assumes that hardware failures are common</a:t>
            </a:r>
          </a:p>
          <a:p>
            <a:pPr lvl="2"/>
            <a:endParaRPr lang="en-US" altLang="en-US" sz="2000" dirty="0">
              <a:latin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altLang="en-US" sz="2800" dirty="0">
                <a:latin typeface="Calibri" panose="020F0502020204030204" pitchFamily="34" charset="0"/>
                <a:cs typeface="Arial" panose="020B0604020202020204" pitchFamily="34" charset="0"/>
              </a:rPr>
              <a:t>Hadoop is primarily used for:</a:t>
            </a:r>
          </a:p>
          <a:p>
            <a:pPr lvl="1"/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Distributed storage (HDFS)</a:t>
            </a:r>
          </a:p>
          <a:p>
            <a:pPr lvl="1"/>
            <a:r>
              <a:rPr lang="en-US" altLang="en-US" sz="2400" dirty="0">
                <a:latin typeface="Calibri" panose="020F0502020204030204" pitchFamily="34" charset="0"/>
                <a:cs typeface="Arial" panose="020B0604020202020204" pitchFamily="34" charset="0"/>
              </a:rPr>
              <a:t>Distributed computation (MapReduce)</a:t>
            </a:r>
          </a:p>
        </p:txBody>
      </p:sp>
    </p:spTree>
    <p:extLst>
      <p:ext uri="{BB962C8B-B14F-4D97-AF65-F5344CB8AC3E}">
        <p14:creationId xmlns:p14="http://schemas.microsoft.com/office/powerpoint/2010/main" val="2755204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2630CF7-DC75-4224-BFBD-D9ABF74168AC}"/>
              </a:ext>
            </a:extLst>
          </p:cNvPr>
          <p:cNvSpPr txBox="1">
            <a:spLocks/>
          </p:cNvSpPr>
          <p:nvPr/>
        </p:nvSpPr>
        <p:spPr>
          <a:xfrm>
            <a:off x="685800" y="682625"/>
            <a:ext cx="10826750" cy="36988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en-US" sz="4400" b="1" dirty="0">
                <a:cs typeface="Arial" panose="020B0604020202020204" pitchFamily="34" charset="0"/>
              </a:rPr>
              <a:t>Apache Spark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BED09A8B-12A0-4894-AC3E-D116C21FDA29}"/>
              </a:ext>
            </a:extLst>
          </p:cNvPr>
          <p:cNvSpPr txBox="1">
            <a:spLocks/>
          </p:cNvSpPr>
          <p:nvPr/>
        </p:nvSpPr>
        <p:spPr>
          <a:xfrm>
            <a:off x="685800" y="1514762"/>
            <a:ext cx="10369550" cy="5033819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Open Sans" panose="020B0606030504020204" pitchFamily="34" charset="0"/>
              </a:rPr>
              <a:t>Apache Spark is a framework for real time data analytics in a distributed computing environment.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Open Sans" panose="020B0606030504020204" pitchFamily="34" charset="0"/>
              </a:rPr>
              <a:t>The Spark is written in Scala and was originally developed at the University of California, Berkeley.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Open Sans" panose="020B0606030504020204" pitchFamily="34" charset="0"/>
              </a:rPr>
              <a:t>It executes in-memory computations to increase speed of data processing over Map-Reduce.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Open Sans" panose="020B0606030504020204" pitchFamily="34" charset="0"/>
              </a:rPr>
              <a:t>It is 100x faster than Hadoop for large scale data processing by exploiting in-memory computations and other optimizations. Therefore, it requires high processing power than Map-Reduce.</a:t>
            </a:r>
            <a:endParaRPr lang="en-US" altLang="en-US" sz="2400" dirty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216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E86487-F402-46A9-A0B0-59AFEE9B9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6012" y="0"/>
            <a:ext cx="6858000" cy="6858000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6F1802DD-80E8-4776-9B51-B9CD17ECB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37" y="3081804"/>
            <a:ext cx="10826750" cy="615553"/>
          </a:xfrm>
        </p:spPr>
        <p:txBody>
          <a:bodyPr>
            <a:normAutofit fontScale="90000"/>
          </a:bodyPr>
          <a:lstStyle/>
          <a:p>
            <a:r>
              <a:rPr lang="en-US" altLang="en-US" sz="4000" b="1" dirty="0">
                <a:latin typeface="Arial Rounded MT Bold" panose="020F0704030504030204" pitchFamily="34" charset="0"/>
                <a:cs typeface="Arial" panose="020B0604020202020204" pitchFamily="34" charset="0"/>
              </a:rPr>
              <a:t>Thanks for your time</a:t>
            </a:r>
          </a:p>
        </p:txBody>
      </p:sp>
    </p:spTree>
    <p:extLst>
      <p:ext uri="{BB962C8B-B14F-4D97-AF65-F5344CB8AC3E}">
        <p14:creationId xmlns:p14="http://schemas.microsoft.com/office/powerpoint/2010/main" val="2857128787"/>
      </p:ext>
    </p:extLst>
  </p:cSld>
  <p:clrMapOvr>
    <a:masterClrMapping/>
  </p:clrMapOvr>
  <p:transition spd="med"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65</TotalTime>
  <Words>395</Words>
  <Application>Microsoft Office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Rounded MT Bold</vt:lpstr>
      <vt:lpstr>Calibri</vt:lpstr>
      <vt:lpstr>Calibri Light</vt:lpstr>
      <vt:lpstr>Open Sans</vt:lpstr>
      <vt:lpstr>Celestial</vt:lpstr>
      <vt:lpstr>Big Data and Analytics : Fundamentals</vt:lpstr>
      <vt:lpstr>Agenda</vt:lpstr>
      <vt:lpstr>What is Big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your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and Analytics</dc:title>
  <dc:creator>Akash kumar</dc:creator>
  <cp:lastModifiedBy>Akash kumar</cp:lastModifiedBy>
  <cp:revision>3</cp:revision>
  <dcterms:created xsi:type="dcterms:W3CDTF">2021-07-20T02:57:47Z</dcterms:created>
  <dcterms:modified xsi:type="dcterms:W3CDTF">2021-07-20T06:00:11Z</dcterms:modified>
</cp:coreProperties>
</file>

<file path=docProps/thumbnail.jpeg>
</file>